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8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505-41E8-415D-A587-FF19AE78A77C}" type="datetimeFigureOut">
              <a:rPr lang="pt-BR" smtClean="0"/>
              <a:t>13/07/2011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A680-A26E-403B-8434-33DDF15BE75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505-41E8-415D-A587-FF19AE78A77C}" type="datetimeFigureOut">
              <a:rPr lang="pt-BR" smtClean="0"/>
              <a:t>13/07/2011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A680-A26E-403B-8434-33DDF15BE7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505-41E8-415D-A587-FF19AE78A77C}" type="datetimeFigureOut">
              <a:rPr lang="pt-BR" smtClean="0"/>
              <a:t>13/07/2011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A680-A26E-403B-8434-33DDF15BE7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505-41E8-415D-A587-FF19AE78A77C}" type="datetimeFigureOut">
              <a:rPr lang="pt-BR" smtClean="0"/>
              <a:t>13/07/2011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A680-A26E-403B-8434-33DDF15BE7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505-41E8-415D-A587-FF19AE78A77C}" type="datetimeFigureOut">
              <a:rPr lang="pt-BR" smtClean="0"/>
              <a:t>13/07/2011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A680-A26E-403B-8434-33DDF15BE75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505-41E8-415D-A587-FF19AE78A77C}" type="datetimeFigureOut">
              <a:rPr lang="pt-BR" smtClean="0"/>
              <a:t>13/07/2011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A680-A26E-403B-8434-33DDF15BE7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505-41E8-415D-A587-FF19AE78A77C}" type="datetimeFigureOut">
              <a:rPr lang="pt-BR" smtClean="0"/>
              <a:t>13/07/2011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A680-A26E-403B-8434-33DDF15BE7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505-41E8-415D-A587-FF19AE78A77C}" type="datetimeFigureOut">
              <a:rPr lang="pt-BR" smtClean="0"/>
              <a:t>13/07/2011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FA680-A26E-403B-8434-33DDF15BE75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505-41E8-415D-A587-FF19AE78A77C}" type="datetimeFigureOut">
              <a:rPr lang="pt-BR" smtClean="0"/>
              <a:t>13/07/2011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A680-A26E-403B-8434-33DDF15BE7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5505-41E8-415D-A587-FF19AE78A77C}" type="datetimeFigureOut">
              <a:rPr lang="pt-BR" smtClean="0"/>
              <a:t>13/07/2011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A1FA680-A26E-403B-8434-33DDF15BE7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A275505-41E8-415D-A587-FF19AE78A77C}" type="datetimeFigureOut">
              <a:rPr lang="pt-BR" smtClean="0"/>
              <a:t>13/07/2011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A680-A26E-403B-8434-33DDF15BE75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275505-41E8-415D-A587-FF19AE78A77C}" type="datetimeFigureOut">
              <a:rPr lang="pt-BR" smtClean="0"/>
              <a:t>13/07/2011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A1FA680-A26E-403B-8434-33DDF15BE75C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6480048" cy="2088232"/>
          </a:xfrm>
        </p:spPr>
        <p:txBody>
          <a:bodyPr/>
          <a:lstStyle/>
          <a:p>
            <a:r>
              <a:rPr lang="pt-BR" dirty="0" smtClean="0"/>
              <a:t>Lar Uma Nova Esperança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07904" y="332656"/>
            <a:ext cx="3205194" cy="2232248"/>
          </a:xfrm>
        </p:spPr>
        <p:txBody>
          <a:bodyPr/>
          <a:lstStyle/>
          <a:p>
            <a:r>
              <a:rPr lang="pt-BR" dirty="0" smtClean="0"/>
              <a:t>Relatório de Atividade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881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 err="1" smtClean="0">
                <a:solidFill>
                  <a:srgbClr val="00B0F0"/>
                </a:solidFill>
              </a:rPr>
              <a:t>Odécio</a:t>
            </a:r>
            <a:r>
              <a:rPr lang="pt-BR" sz="1800" dirty="0" smtClean="0">
                <a:solidFill>
                  <a:srgbClr val="00B0F0"/>
                </a:solidFill>
              </a:rPr>
              <a:t> </a:t>
            </a:r>
            <a:r>
              <a:rPr lang="pt-BR" sz="1800" dirty="0" err="1" smtClean="0">
                <a:solidFill>
                  <a:srgbClr val="00B0F0"/>
                </a:solidFill>
              </a:rPr>
              <a:t>Degan</a:t>
            </a:r>
            <a:endParaRPr lang="pt-BR" sz="1800" dirty="0">
              <a:solidFill>
                <a:srgbClr val="00B0F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96051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 err="1" smtClean="0">
                <a:solidFill>
                  <a:srgbClr val="00B0F0"/>
                </a:solidFill>
              </a:rPr>
              <a:t>Odécio</a:t>
            </a:r>
            <a:r>
              <a:rPr lang="pt-BR" sz="1800" dirty="0" smtClean="0">
                <a:solidFill>
                  <a:srgbClr val="00B0F0"/>
                </a:solidFill>
              </a:rPr>
              <a:t> </a:t>
            </a:r>
            <a:r>
              <a:rPr lang="pt-BR" sz="1800" dirty="0" err="1" smtClean="0">
                <a:solidFill>
                  <a:srgbClr val="00B0F0"/>
                </a:solidFill>
              </a:rPr>
              <a:t>Degan</a:t>
            </a:r>
            <a:endParaRPr lang="pt-BR" sz="1800" dirty="0">
              <a:solidFill>
                <a:srgbClr val="00B0F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5513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400" dirty="0" err="1" smtClean="0">
                <a:solidFill>
                  <a:srgbClr val="00B0F0"/>
                </a:solidFill>
              </a:rPr>
              <a:t>Odécio</a:t>
            </a:r>
            <a:r>
              <a:rPr lang="pt-BR" sz="1400" dirty="0" smtClean="0">
                <a:solidFill>
                  <a:srgbClr val="00B0F0"/>
                </a:solidFill>
              </a:rPr>
              <a:t> </a:t>
            </a:r>
            <a:r>
              <a:rPr lang="pt-BR" sz="1400" dirty="0" err="1" smtClean="0">
                <a:solidFill>
                  <a:srgbClr val="00B0F0"/>
                </a:solidFill>
              </a:rPr>
              <a:t>Degan</a:t>
            </a:r>
            <a:endParaRPr lang="pt-BR" sz="1400" dirty="0">
              <a:solidFill>
                <a:srgbClr val="00B0F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28926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400" dirty="0" smtClean="0">
                <a:solidFill>
                  <a:srgbClr val="00B0F0"/>
                </a:solidFill>
              </a:rPr>
              <a:t>Eliza </a:t>
            </a:r>
            <a:r>
              <a:rPr lang="pt-BR" sz="1400" dirty="0" err="1" smtClean="0">
                <a:solidFill>
                  <a:srgbClr val="00B0F0"/>
                </a:solidFill>
              </a:rPr>
              <a:t>Fumagalli</a:t>
            </a:r>
            <a:endParaRPr lang="pt-BR" sz="1400" dirty="0">
              <a:solidFill>
                <a:srgbClr val="00B0F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3456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F0"/>
                </a:solidFill>
              </a:rPr>
              <a:t>Karina Machado Gomes </a:t>
            </a:r>
            <a:r>
              <a:rPr lang="pt-BR" dirty="0" err="1" smtClean="0">
                <a:solidFill>
                  <a:srgbClr val="00B0F0"/>
                </a:solidFill>
              </a:rPr>
              <a:t>Rigo</a:t>
            </a:r>
            <a:r>
              <a:rPr lang="pt-BR" dirty="0" smtClean="0">
                <a:solidFill>
                  <a:srgbClr val="00B0F0"/>
                </a:solidFill>
              </a:rPr>
              <a:t/>
            </a:r>
            <a:br>
              <a:rPr lang="pt-BR" dirty="0" smtClean="0">
                <a:solidFill>
                  <a:srgbClr val="00B0F0"/>
                </a:solidFill>
              </a:rPr>
            </a:br>
            <a:r>
              <a:rPr lang="pt-BR" sz="1300" dirty="0" smtClean="0">
                <a:solidFill>
                  <a:srgbClr val="00B0F0"/>
                </a:solidFill>
              </a:rPr>
              <a:t>Assistente Social e Coordenadora</a:t>
            </a:r>
            <a:r>
              <a:rPr lang="pt-BR" dirty="0" smtClean="0">
                <a:solidFill>
                  <a:srgbClr val="00B0F0"/>
                </a:solidFill>
              </a:rPr>
              <a:t/>
            </a:r>
            <a:br>
              <a:rPr lang="pt-BR" dirty="0" smtClean="0">
                <a:solidFill>
                  <a:srgbClr val="00B0F0"/>
                </a:solidFill>
              </a:rPr>
            </a:br>
            <a:r>
              <a:rPr lang="pt-BR" sz="1600" dirty="0" smtClean="0">
                <a:solidFill>
                  <a:srgbClr val="00B0F0"/>
                </a:solidFill>
              </a:rPr>
              <a:t>CRESS 30.070</a:t>
            </a:r>
            <a:br>
              <a:rPr lang="pt-BR" sz="1600" dirty="0" smtClean="0">
                <a:solidFill>
                  <a:srgbClr val="00B0F0"/>
                </a:solidFill>
              </a:rPr>
            </a:br>
            <a:endParaRPr lang="pt-BR" sz="1600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212976"/>
            <a:ext cx="7467600" cy="2913187"/>
          </a:xfrm>
        </p:spPr>
        <p:txBody>
          <a:bodyPr>
            <a:normAutofit/>
          </a:bodyPr>
          <a:lstStyle/>
          <a:p>
            <a:r>
              <a:rPr lang="pt-BR" sz="3200" dirty="0" smtClean="0"/>
              <a:t>Lar Uma Nova Esperança</a:t>
            </a:r>
          </a:p>
          <a:p>
            <a:r>
              <a:rPr lang="pt-BR" sz="3200" dirty="0" smtClean="0"/>
              <a:t>Rua Limeira, 960 – Vila Queiróz</a:t>
            </a:r>
          </a:p>
          <a:p>
            <a:r>
              <a:rPr lang="pt-BR" sz="3200" dirty="0" smtClean="0"/>
              <a:t>Período: Outubro/2010 a Julho/2011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8222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449144" cy="101297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F0"/>
                </a:solidFill>
              </a:rPr>
              <a:t>A Busca pela Maternidade Solitária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7467600" cy="4137323"/>
          </a:xfrm>
        </p:spPr>
        <p:txBody>
          <a:bodyPr/>
          <a:lstStyle/>
          <a:p>
            <a:pPr algn="just"/>
            <a:r>
              <a:rPr lang="pt-BR" dirty="0"/>
              <a:t>Com o objetivo de Acolher e Amparar a Maternidade Solitária em situação de vulnerabilidade social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Contato com as Assistentes Sociais dos CRAS para </a:t>
            </a:r>
            <a:r>
              <a:rPr lang="pt-BR" dirty="0" smtClean="0"/>
              <a:t>apresentação </a:t>
            </a:r>
            <a:r>
              <a:rPr lang="pt-BR" dirty="0"/>
              <a:t>do projeto Lar Uma Nova Esperança e </a:t>
            </a:r>
            <a:r>
              <a:rPr lang="pt-BR" dirty="0" smtClean="0"/>
              <a:t>juntas fazermos a triagem com o levantamento </a:t>
            </a:r>
            <a:r>
              <a:rPr lang="pt-BR" dirty="0"/>
              <a:t>às famílias com o perfil para o abrigo.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80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B0F0"/>
                </a:solidFill>
              </a:rPr>
              <a:t>A </a:t>
            </a:r>
            <a:r>
              <a:rPr lang="pt-BR" dirty="0" smtClean="0">
                <a:solidFill>
                  <a:srgbClr val="00B0F0"/>
                </a:solidFill>
              </a:rPr>
              <a:t>proposta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/>
              <a:t>Vivemos em uma sociedade democrática estabelecida em meio a má distribuição de renda, gerando assim desigualdade e vulnerabilidade social, </a:t>
            </a:r>
            <a:r>
              <a:rPr lang="pt-BR" dirty="0" err="1"/>
              <a:t>vitimizando</a:t>
            </a:r>
            <a:r>
              <a:rPr lang="pt-BR" dirty="0"/>
              <a:t> principalmente as mães, as crianças e adolescentes. Entretanto, diante de situações de risco social, pessoal e vulnerabilidade, as famílias precisam ser assistidas, através das políticas de apoio à família que visam a superação de vulnerabilidades e riscos vividos por cada uma delas, favorecendo e ampliando os recursos sociais, culturais, materiais, simbólicos e afetivos que contribuem para o fortalecimento dos vínculos e do direito à convivência familiar e comunitária, com iniciativas próprias como o “Lar Uma Nova Esperança”, que irá acolher mães e filhos </a:t>
            </a:r>
            <a:r>
              <a:rPr lang="pt-BR" dirty="0" err="1"/>
              <a:t>vitimizados</a:t>
            </a:r>
            <a:r>
              <a:rPr lang="pt-BR" dirty="0"/>
              <a:t>, com  histórias de vida marcadas pelo abandono, maus tratos, uso de drogas por parte de maridos/parentes  e  em péssimas condições de moradia.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408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A Instituição contará com 10 (dez) casas-Lares compostas de dois dormitórios, sala, cozinha, banheiro, área de serviço e uma pequena área de quintal. As casas serão inteiramente mobiliadas com fogão, geladeira, sofá, camas, armários, etc. e estarão dispostas em torno de um pátio interno, com um bonito e bem cuidado jardim. São residências bem planejadas que permitam que uma família viva com dignidade e conforto, onde permanecerão por quatro anos.</a:t>
            </a:r>
          </a:p>
        </p:txBody>
      </p:sp>
    </p:spTree>
    <p:extLst>
      <p:ext uri="{BB962C8B-B14F-4D97-AF65-F5344CB8AC3E}">
        <p14:creationId xmlns:p14="http://schemas.microsoft.com/office/powerpoint/2010/main" val="290450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B0F0"/>
                </a:solidFill>
              </a:rPr>
              <a:t>Os trabalhos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/>
              <a:t>Num primeiro momento, pensávamos em minimizar as necessidades momentâneas dessas famílias com distribuição de cestas básicas, roupas e fraldas geriátricas. </a:t>
            </a:r>
          </a:p>
          <a:p>
            <a:pPr algn="just"/>
            <a:r>
              <a:rPr lang="pt-BR" dirty="0"/>
              <a:t>Hoje, com o projeto do Lar Uma Nova Esperança visando um futuro para essas famílias, aproveitamos a oportunidade da distribuição do benefício nas visitas domiciliares,  para criarmos um vínculo, conhecermos suas histórias, garantirmos os seus direitos como cidadãos, ajudando-os  a reivindicar seus direitos, através dos recursos do Município, das Assistentes Sociais dos bairros e Conselhos.  enquanto aguardamos o término da construção das Casas-Lares. onde iremos acolher e promover o desenvolvimento integral (físico, intelectual, moral e social) das famílias moradoras, visando sua posterior inclusão na sociedade como cidadãos  conscientes  de seus direitos e deveres.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900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B0F0"/>
                </a:solidFill>
              </a:rPr>
              <a:t>Famílias </a:t>
            </a:r>
            <a:r>
              <a:rPr lang="pt-BR" dirty="0" smtClean="0">
                <a:solidFill>
                  <a:srgbClr val="00B0F0"/>
                </a:solidFill>
              </a:rPr>
              <a:t>Beneficiadas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A distribuição dos benefícios se dá na segunda quinzena de cada mês. Todas possuem o telefone do Lar onde a Assistente Social permanece em período integral para atende-las  conforme  as necessidades. </a:t>
            </a:r>
          </a:p>
          <a:p>
            <a:pPr algn="just"/>
            <a:r>
              <a:rPr lang="pt-BR" dirty="0"/>
              <a:t>Além da famílias (Maternidade Solitária) assistidas   pelo Lar, auxiliamos nos casos de doenças crônicas, e debilitantes com encaminhamento aos recursos da comunidade, providenciando  aparelhos ortopédicos, cadeiras de rodas, fraldas geriátricas, e  cestas básicas em casos de desemprego  e extrema necessidade, pelo período de 6 meses.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454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B0F0"/>
                </a:solidFill>
              </a:rPr>
              <a:t>Quadro de Atividades – Assistente Social</a:t>
            </a:r>
            <a:br>
              <a:rPr lang="pt-BR" sz="3200" dirty="0" smtClean="0">
                <a:solidFill>
                  <a:srgbClr val="00B0F0"/>
                </a:solidFill>
              </a:rPr>
            </a:br>
            <a:r>
              <a:rPr lang="pt-BR" sz="1800" dirty="0" smtClean="0">
                <a:solidFill>
                  <a:srgbClr val="00B0F0"/>
                </a:solidFill>
              </a:rPr>
              <a:t>Período: Outubro/2010 a Julho/2011</a:t>
            </a:r>
            <a:endParaRPr lang="pt-BR" sz="1800" dirty="0">
              <a:solidFill>
                <a:srgbClr val="00B0F0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696444"/>
              </p:ext>
            </p:extLst>
          </p:nvPr>
        </p:nvGraphicFramePr>
        <p:xfrm>
          <a:off x="899592" y="1700808"/>
          <a:ext cx="6840760" cy="467449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892230"/>
                <a:gridCol w="948530"/>
              </a:tblGrid>
              <a:tr h="340526">
                <a:tc>
                  <a:txBody>
                    <a:bodyPr/>
                    <a:lstStyle/>
                    <a:p>
                      <a:r>
                        <a:rPr lang="pt-BR" sz="1400" b="0" dirty="0" smtClean="0"/>
                        <a:t>ATENDIMENTOS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42</a:t>
                      </a:r>
                      <a:endParaRPr lang="pt-BR" sz="1600" dirty="0"/>
                    </a:p>
                  </a:txBody>
                  <a:tcPr/>
                </a:tc>
              </a:tr>
              <a:tr h="34052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VISITAS DOMICILIARES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134</a:t>
                      </a:r>
                      <a:endParaRPr lang="pt-BR" sz="1600" dirty="0"/>
                    </a:p>
                  </a:txBody>
                  <a:tcPr/>
                </a:tc>
              </a:tr>
              <a:tr h="34052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CONCESSÃO DE CESTAS BÁSICAS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108</a:t>
                      </a:r>
                      <a:endParaRPr lang="pt-BR" sz="1600" dirty="0"/>
                    </a:p>
                  </a:txBody>
                  <a:tcPr/>
                </a:tc>
              </a:tr>
              <a:tr h="34052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CONCESSÃO DE CAIXAS DE LEITE  </a:t>
                      </a:r>
                      <a:r>
                        <a:rPr lang="pt-BR" sz="1400" baseline="0" dirty="0" smtClean="0"/>
                        <a:t> (</a:t>
                      </a:r>
                      <a:r>
                        <a:rPr lang="pt-BR" sz="1400" dirty="0" smtClean="0"/>
                        <a:t>12 LITROS)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31</a:t>
                      </a:r>
                      <a:endParaRPr lang="pt-BR" sz="1600" dirty="0"/>
                    </a:p>
                  </a:txBody>
                  <a:tcPr/>
                </a:tc>
              </a:tr>
              <a:tr h="34052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ENCAMINHAMENTO PROJETO JOÃO FISHER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/>
                </a:tc>
              </a:tr>
              <a:tr h="34052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ENCAMINHAMENTO ESCOLA ELLY – SUPLETIVO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/>
                </a:tc>
              </a:tr>
              <a:tr h="526267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CONTATOS CONSELHO</a:t>
                      </a:r>
                      <a:r>
                        <a:rPr lang="pt-BR" sz="1400" baseline="0" dirty="0" smtClean="0"/>
                        <a:t> TUTELAR COM SOLICITAÇÃO DE VISITA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/>
                </a:tc>
              </a:tr>
              <a:tr h="526267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CONTATO CONSELHO DO IDOSO COM SOLICITAÇÃO DE VISITA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/>
                </a:tc>
              </a:tr>
              <a:tr h="526267">
                <a:tc>
                  <a:txBody>
                    <a:bodyPr/>
                    <a:lstStyle/>
                    <a:p>
                      <a:r>
                        <a:rPr lang="pt-BR" sz="1400" b="0" dirty="0" smtClean="0"/>
                        <a:t>BENEFÍCIO DE PRESTAÇÃO CONTÍNUA</a:t>
                      </a:r>
                      <a:r>
                        <a:rPr lang="pt-BR" sz="1400" b="0" baseline="0" dirty="0" smtClean="0"/>
                        <a:t> – cadeira de rodas (Maçonaria)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</a:tr>
              <a:tr h="526267">
                <a:tc>
                  <a:txBody>
                    <a:bodyPr/>
                    <a:lstStyle/>
                    <a:p>
                      <a:r>
                        <a:rPr lang="pt-BR" sz="1400" b="0" dirty="0" smtClean="0"/>
                        <a:t>FORNECIMENTO DE FRALDAS</a:t>
                      </a:r>
                      <a:r>
                        <a:rPr lang="pt-BR" sz="1400" b="0" baseline="0" dirty="0" smtClean="0"/>
                        <a:t> GERIÁTRICAS – FAMÍLIA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</a:tr>
              <a:tr h="526267">
                <a:tc>
                  <a:txBody>
                    <a:bodyPr/>
                    <a:lstStyle/>
                    <a:p>
                      <a:r>
                        <a:rPr lang="pt-BR" sz="1400" b="0" dirty="0" smtClean="0"/>
                        <a:t>CURSO PROFISSIONALIZANTE – SOLDA MIG MAG  (ELETRO SOLDA)</a:t>
                      </a:r>
                      <a:endParaRPr lang="pt-B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09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00B0F0"/>
                </a:solidFill>
              </a:rPr>
              <a:t>FAMÍLIAS ASSISTIDAS – </a:t>
            </a:r>
            <a:r>
              <a:rPr lang="pt-BR" sz="900" dirty="0" smtClean="0">
                <a:solidFill>
                  <a:srgbClr val="00B0F0"/>
                </a:solidFill>
              </a:rPr>
              <a:t>Todas com Direitos autorais</a:t>
            </a:r>
            <a:br>
              <a:rPr lang="pt-BR" sz="900" dirty="0" smtClean="0">
                <a:solidFill>
                  <a:srgbClr val="00B0F0"/>
                </a:solidFill>
              </a:rPr>
            </a:br>
            <a:r>
              <a:rPr lang="pt-BR" sz="1600" dirty="0" smtClean="0">
                <a:solidFill>
                  <a:srgbClr val="00B0F0"/>
                </a:solidFill>
              </a:rPr>
              <a:t>Belinha </a:t>
            </a:r>
            <a:r>
              <a:rPr lang="pt-BR" sz="1600" dirty="0" err="1" smtClean="0">
                <a:solidFill>
                  <a:srgbClr val="00B0F0"/>
                </a:solidFill>
              </a:rPr>
              <a:t>Ometto</a:t>
            </a:r>
            <a:endParaRPr lang="pt-BR" sz="1600" dirty="0">
              <a:solidFill>
                <a:srgbClr val="00B0F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11498647"/>
      </p:ext>
    </p:extLst>
  </p:cSld>
  <p:clrMapOvr>
    <a:masterClrMapping/>
  </p:clrMapOvr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93</TotalTime>
  <Words>637</Words>
  <Application>Microsoft Office PowerPoint</Application>
  <PresentationFormat>Apresentação na tela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Técnica</vt:lpstr>
      <vt:lpstr>Lar Uma Nova Esperança</vt:lpstr>
      <vt:lpstr>Karina Machado Gomes Rigo Assistente Social e Coordenadora CRESS 30.070 </vt:lpstr>
      <vt:lpstr>A Busca pela Maternidade Solitária</vt:lpstr>
      <vt:lpstr>A proposta</vt:lpstr>
      <vt:lpstr>Apresentação do PowerPoint</vt:lpstr>
      <vt:lpstr>Os trabalhos</vt:lpstr>
      <vt:lpstr>Famílias Beneficiadas</vt:lpstr>
      <vt:lpstr>Quadro de Atividades – Assistente Social Período: Outubro/2010 a Julho/2011</vt:lpstr>
      <vt:lpstr>FAMÍLIAS ASSISTIDAS – Todas com Direitos autorais Belinha Ometto</vt:lpstr>
      <vt:lpstr>Odécio Degan</vt:lpstr>
      <vt:lpstr>Odécio Degan</vt:lpstr>
      <vt:lpstr>Odécio Degan</vt:lpstr>
      <vt:lpstr>Eliza Fumagalli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 Uma Nova Esperança</dc:title>
  <dc:creator>Karina Machado Rigo</dc:creator>
  <cp:lastModifiedBy>Mario</cp:lastModifiedBy>
  <cp:revision>19</cp:revision>
  <dcterms:created xsi:type="dcterms:W3CDTF">2011-07-13T12:03:35Z</dcterms:created>
  <dcterms:modified xsi:type="dcterms:W3CDTF">2011-07-13T15:07:31Z</dcterms:modified>
</cp:coreProperties>
</file>